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02" r:id="rId3"/>
    <p:sldId id="322" r:id="rId4"/>
    <p:sldId id="257" r:id="rId5"/>
    <p:sldId id="258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300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304" r:id="rId41"/>
    <p:sldId id="324" r:id="rId42"/>
    <p:sldId id="326" r:id="rId43"/>
    <p:sldId id="328" r:id="rId44"/>
    <p:sldId id="329" r:id="rId45"/>
    <p:sldId id="327" r:id="rId46"/>
    <p:sldId id="331" r:id="rId47"/>
    <p:sldId id="330" r:id="rId48"/>
    <p:sldId id="332" r:id="rId49"/>
    <p:sldId id="333" r:id="rId50"/>
    <p:sldId id="334" r:id="rId51"/>
    <p:sldId id="320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268" r:id="rId64"/>
    <p:sldId id="295" r:id="rId65"/>
    <p:sldId id="296" r:id="rId66"/>
    <p:sldId id="297" r:id="rId67"/>
    <p:sldId id="301" r:id="rId68"/>
    <p:sldId id="336" r:id="rId6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uline van der Loo" initials="PvdL" lastIdx="1" clrIdx="0">
    <p:extLst>
      <p:ext uri="{19B8F6BF-5375-455C-9EA6-DF929625EA0E}">
        <p15:presenceInfo xmlns:p15="http://schemas.microsoft.com/office/powerpoint/2012/main" userId="S::p.vanderloo@jantjebeton.nl::f9e882ed-962a-42ff-9b1e-5d38be92e66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327"/>
  </p:normalViewPr>
  <p:slideViewPr>
    <p:cSldViewPr snapToGrid="0" snapToObjects="1">
      <p:cViewPr varScale="1">
        <p:scale>
          <a:sx n="76" d="100"/>
          <a:sy n="76" d="100"/>
        </p:scale>
        <p:origin x="26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267575507106029"/>
          <c:y val="2.9553801590436669E-2"/>
          <c:w val="0.73406570978999741"/>
          <c:h val="0.8034259139134992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Elke dag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D99C866D-8EA5-44CA-A0EC-D7B6B80844BC}" type="VALUE">
                      <a:rPr lang="en-US" smtClean="0"/>
                      <a:pPr/>
                      <a:t>[WAARDE]</a:t>
                    </a:fld>
                    <a:r>
                      <a:rPr lang="en-US"/>
                      <a:t> + 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01D8-4BDF-9743-9A713D60FC5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2DE10555-7116-44E3-B4CF-A119CD90F54F}" type="VALUE">
                      <a:rPr lang="en-US" smtClean="0"/>
                      <a:pPr/>
                      <a:t>[WAARDE]</a:t>
                    </a:fld>
                    <a:r>
                      <a:rPr lang="en-US"/>
                      <a:t> +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1D8-4BDF-9743-9A713D60FC5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914795E4-299A-410B-9AC4-EB71BC68EB94}" type="VALUE">
                      <a:rPr lang="en-US" smtClean="0"/>
                      <a:pPr/>
                      <a:t>[WAARDE]</a:t>
                    </a:fld>
                    <a:r>
                      <a:rPr lang="en-US"/>
                      <a:t> -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0A5-4179-88DE-FF73A63C00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Grootouders</c:v>
                </c:pt>
                <c:pt idx="1">
                  <c:v>Ouders</c:v>
                </c:pt>
                <c:pt idx="2">
                  <c:v>Kinderen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0.66</c:v>
                </c:pt>
                <c:pt idx="1">
                  <c:v>0.59</c:v>
                </c:pt>
                <c:pt idx="2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D8-4BDF-9743-9A713D60FC5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&gt; 3 keer per week</c:v>
                </c:pt>
              </c:strCache>
            </c:strRef>
          </c:tx>
          <c:spPr>
            <a:solidFill>
              <a:srgbClr val="FDB924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FFEB40C3-1259-458B-BF83-9FF7175FF4AC}" type="VALUE">
                      <a:rPr lang="en-US" smtClean="0"/>
                      <a:pPr/>
                      <a:t>[WAARDE]</a:t>
                    </a:fld>
                    <a:r>
                      <a:rPr lang="en-US"/>
                      <a:t> 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01D8-4BDF-9743-9A713D60FC5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FEF4658-574C-4FA5-818D-C2CE12749780}" type="VALUE">
                      <a:rPr lang="en-US" smtClean="0"/>
                      <a:pPr/>
                      <a:t>[WAARDE]</a:t>
                    </a:fld>
                    <a:r>
                      <a:rPr lang="en-US"/>
                      <a:t> 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01D8-4BDF-9743-9A713D60FC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Grootouders</c:v>
                </c:pt>
                <c:pt idx="1">
                  <c:v>Ouders</c:v>
                </c:pt>
                <c:pt idx="2">
                  <c:v>Kinderen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0.27</c:v>
                </c:pt>
                <c:pt idx="1">
                  <c:v>0.32</c:v>
                </c:pt>
                <c:pt idx="2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1D8-4BDF-9743-9A713D60FC5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 / 3 keer per week</c:v>
                </c:pt>
              </c:strCache>
            </c:strRef>
          </c:tx>
          <c:spPr>
            <a:solidFill>
              <a:srgbClr val="F7943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3809523809523905E-2"/>
                  <c:y val="0"/>
                </c:manualLayout>
              </c:layout>
              <c:tx>
                <c:rich>
                  <a:bodyPr/>
                  <a:lstStyle/>
                  <a:p>
                    <a:fld id="{730679CF-31C0-4A0D-BBF2-023C5E10364D}" type="VALUE">
                      <a:rPr lang="en-US" smtClean="0"/>
                      <a:pPr/>
                      <a:t>[WAARDE]</a:t>
                    </a:fld>
                    <a:r>
                      <a:rPr lang="en-US"/>
                      <a:t> -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01D8-4BDF-9743-9A713D60FC51}"/>
                </c:ext>
              </c:extLst>
            </c:dLbl>
            <c:dLbl>
              <c:idx val="1"/>
              <c:layout>
                <c:manualLayout>
                  <c:x val="-1.0582010582010679E-2"/>
                  <c:y val="-7.0809461445663977E-17"/>
                </c:manualLayout>
              </c:layout>
              <c:tx>
                <c:rich>
                  <a:bodyPr/>
                  <a:lstStyle/>
                  <a:p>
                    <a:fld id="{3D619466-96CC-4107-8DA9-4699BDBE434C}" type="VALUE">
                      <a:rPr lang="en-US" smtClean="0"/>
                      <a:pPr/>
                      <a:t>[WAARDE]</a:t>
                    </a:fld>
                    <a:r>
                      <a:rPr lang="en-US" baseline="0"/>
                      <a:t> - 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01D8-4BDF-9743-9A713D60FC5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0898B0BF-4C2C-4619-9683-B9CF0D6C9724}" type="VALUE">
                      <a:rPr lang="en-US" smtClean="0"/>
                      <a:pPr/>
                      <a:t>[WAARDE]</a:t>
                    </a:fld>
                    <a:r>
                      <a:rPr lang="en-US"/>
                      <a:t> +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10A5-4179-88DE-FF73A63C00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Grootouders</c:v>
                </c:pt>
                <c:pt idx="1">
                  <c:v>Ouders</c:v>
                </c:pt>
                <c:pt idx="2">
                  <c:v>Kinderen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0">
                  <c:v>0.05</c:v>
                </c:pt>
                <c:pt idx="1">
                  <c:v>7.0000000000000007E-2</c:v>
                </c:pt>
                <c:pt idx="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1D8-4BDF-9743-9A713D60FC5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1 keer per week 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fld id="{7073AECD-3B4C-4117-AB4E-0F9346844425}" type="VALUE">
                      <a:rPr lang="en-US" smtClean="0"/>
                      <a:pPr/>
                      <a:t>[WAARDE]</a:t>
                    </a:fld>
                    <a:r>
                      <a:rPr lang="en-US" baseline="0"/>
                      <a:t> +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0A5-4179-88DE-FF73A63C00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Grootouders</c:v>
                </c:pt>
                <c:pt idx="1">
                  <c:v>Ouders</c:v>
                </c:pt>
                <c:pt idx="2">
                  <c:v>Kinderen</c:v>
                </c:pt>
              </c:strCache>
            </c:strRef>
          </c:cat>
          <c:val>
            <c:numRef>
              <c:f>Sheet1!$E$2:$E$4</c:f>
              <c:numCache>
                <c:formatCode>0%</c:formatCode>
                <c:ptCount val="3"/>
                <c:pt idx="0">
                  <c:v>0.01</c:v>
                </c:pt>
                <c:pt idx="1">
                  <c:v>0.01</c:v>
                </c:pt>
                <c:pt idx="2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1D8-4BDF-9743-9A713D60FC51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Nooit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A81BE364-D58F-488E-8362-8CC86121CDD5}" type="VALUE">
                      <a:rPr lang="en-US" smtClean="0"/>
                      <a:pPr/>
                      <a:t>[WAARDE]</a:t>
                    </a:fld>
                    <a:r>
                      <a:rPr lang="en-US"/>
                      <a:t> -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0A5-4179-88DE-FF73A63C00C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27C675EA-70C7-487E-892F-1F6D0B9553EB}" type="VALUE">
                      <a:rPr lang="en-US" smtClean="0"/>
                      <a:pPr/>
                      <a:t>[WAARDE]</a:t>
                    </a:fld>
                    <a:r>
                      <a:rPr lang="en-US"/>
                      <a:t> -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10A5-4179-88DE-FF73A63C00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Grootouders</c:v>
                </c:pt>
                <c:pt idx="1">
                  <c:v>Ouders</c:v>
                </c:pt>
                <c:pt idx="2">
                  <c:v>Kinderen</c:v>
                </c:pt>
              </c:strCache>
            </c:strRef>
          </c:cat>
          <c:val>
            <c:numRef>
              <c:f>Sheet1!$F$2:$F$4</c:f>
              <c:numCache>
                <c:formatCode>0%</c:formatCode>
                <c:ptCount val="3"/>
                <c:pt idx="0">
                  <c:v>0.01</c:v>
                </c:pt>
                <c:pt idx="1">
                  <c:v>0.01</c:v>
                </c:pt>
                <c:pt idx="2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A5-4179-88DE-FF73A63C00C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671239520"/>
        <c:axId val="671234032"/>
      </c:barChart>
      <c:catAx>
        <c:axId val="6712395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671234032"/>
        <c:crosses val="autoZero"/>
        <c:auto val="1"/>
        <c:lblAlgn val="ctr"/>
        <c:lblOffset val="100"/>
        <c:noMultiLvlLbl val="0"/>
      </c:catAx>
      <c:valAx>
        <c:axId val="671234032"/>
        <c:scaling>
          <c:orientation val="minMax"/>
          <c:max val="1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671239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08T15:26:12.399" idx="1">
    <p:pos x="7556" y="13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BC3303-4166-1040-B4EA-060FED1B48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E4C053D-10B4-F841-BD0B-484C8A0F1E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AD0FC77-2637-3043-80A1-B57A065F4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12D4-CE21-0848-A753-7B2DAB70F64A}" type="datetimeFigureOut">
              <a:rPr lang="nl-NL" smtClean="0"/>
              <a:t>14-6-2021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B840042-9482-424E-A813-4240DE06E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725725E-FD37-1044-BE3F-94AE0A085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95144-7875-1942-8BC9-C4E2F13399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6912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66B509-1C03-A74C-BA2A-5E2F1EE3F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B975F08-8033-3545-9BC6-0420F13AC5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A0A80AE-9A7A-104B-99F6-39F0388AD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12D4-CE21-0848-A753-7B2DAB70F64A}" type="datetimeFigureOut">
              <a:rPr lang="nl-NL" smtClean="0"/>
              <a:t>14-6-2021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24009B-0AC7-1F40-BCFE-E21B60E1E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E5F295E-6BA3-3143-B8D9-4626AEA86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95144-7875-1942-8BC9-C4E2F13399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603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54493B3-FDFA-2541-8BFC-94F9C07696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E820312-2860-0144-9713-A6C665C3D7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5441330-336D-B947-BF80-B988B2E5A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12D4-CE21-0848-A753-7B2DAB70F64A}" type="datetimeFigureOut">
              <a:rPr lang="nl-NL" smtClean="0"/>
              <a:t>14-6-2021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98CD3FD-1733-EB44-82B4-1C91B9F24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F39C839-0225-4540-97F1-DB12B831C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95144-7875-1942-8BC9-C4E2F13399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8462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teks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90DD64-055C-44E1-B0DE-06807F314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5BFFEA1-8A0A-442F-B966-C73DC5AF8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0600" y="1825625"/>
            <a:ext cx="5083200" cy="3942997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9AD46B0-2F50-452E-AC55-C92F251CE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3DC1D-0E24-41FB-AB57-79CAF4F7F618}" type="datetime1">
              <a:rPr lang="nl-NL" smtClean="0"/>
              <a:t>14-6-2021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4D6DFD0-F3C7-4112-9835-798C2CDDB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B27E657-D87B-46DC-A1E5-7B14EF139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AEB78-FE3B-460A-BF2E-54E3E50F2438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645ACFF3-A897-473A-B101-AD921F8CCB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800" y="1825625"/>
            <a:ext cx="5083200" cy="3942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44775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E37230-F84F-7E47-A18B-946847FDB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F71CF20-9F13-BE42-B991-9AA3C0CE48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8DE845B-9F2C-AC46-936D-F1F57D682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12D4-CE21-0848-A753-7B2DAB70F64A}" type="datetimeFigureOut">
              <a:rPr lang="nl-NL" smtClean="0"/>
              <a:t>14-6-2021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9BEDCBB-CF35-CB4F-BA5A-2C8FB9B68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D329116-5600-BC4C-AF12-2F39175FC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95144-7875-1942-8BC9-C4E2F13399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2153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C6FAC0-2AC2-5845-89A3-61F7299F8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EACAE52-95F3-C849-9DA1-240407C83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FC5208-6311-4848-A24C-FF7367D0C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12D4-CE21-0848-A753-7B2DAB70F64A}" type="datetimeFigureOut">
              <a:rPr lang="nl-NL" smtClean="0"/>
              <a:t>14-6-2021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C51002A-04B7-DD45-805F-BB8D6755F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6F2E560-C417-0E46-95D0-7222A86A3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95144-7875-1942-8BC9-C4E2F13399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602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27EB7E-1D6D-9241-A310-896373899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AEF318-E8BA-4B4E-8345-DE3DA5E530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86353F7-7BD6-6747-AFB3-0544EB7802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2B4DFC6-186F-4C4F-8900-39815A185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12D4-CE21-0848-A753-7B2DAB70F64A}" type="datetimeFigureOut">
              <a:rPr lang="nl-NL" smtClean="0"/>
              <a:t>14-6-2021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B31672D-A700-1D4E-BD0D-1429FC22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11F7AE7-6420-AD40-A51A-1DE92D591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95144-7875-1942-8BC9-C4E2F13399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9792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2FC298-CABD-9240-A34E-995769BEC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36C9790-4625-8E4E-AB3F-6CF82193B8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7BD03C1-7778-C54D-976E-86A078EFCC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EA70C6D-258C-2840-93CA-740B789803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AD6CF4A-9C23-344D-9D80-DF2E825F3F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21F15F0-EC3E-4E4D-98BA-EDE9C2CF8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12D4-CE21-0848-A753-7B2DAB70F64A}" type="datetimeFigureOut">
              <a:rPr lang="nl-NL" smtClean="0"/>
              <a:t>14-6-2021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13B247D-75F6-D94F-AA98-DC5D48DEB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F6351B3-8384-A042-91ED-AC30724FF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95144-7875-1942-8BC9-C4E2F13399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0355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91CAF9-506F-144F-B493-0C7DA190C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A56C436-1A91-A848-8601-A49451834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12D4-CE21-0848-A753-7B2DAB70F64A}" type="datetimeFigureOut">
              <a:rPr lang="nl-NL" smtClean="0"/>
              <a:t>14-6-2021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336CE78-D58C-0648-8FDF-35B586CC8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7F79FD8-6A94-6843-9C95-E72CA3BD9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95144-7875-1942-8BC9-C4E2F13399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435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9371F17-329F-A44F-9C53-9667207B8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12D4-CE21-0848-A753-7B2DAB70F64A}" type="datetimeFigureOut">
              <a:rPr lang="nl-NL" smtClean="0"/>
              <a:t>14-6-2021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6CD5F83-4D5F-9C46-9952-CC5662842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E50E01-2273-7F4E-91AC-3C191DCAE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95144-7875-1942-8BC9-C4E2F13399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5566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E7C466-FEDA-B54E-9B57-EDE3E237D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2F64F1-D319-534E-A03E-BF2F4E70D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E7E3AB2-4CF6-624F-ADCE-683DB5837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F52A651-672A-0749-9EC2-B0CA6103D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12D4-CE21-0848-A753-7B2DAB70F64A}" type="datetimeFigureOut">
              <a:rPr lang="nl-NL" smtClean="0"/>
              <a:t>14-6-2021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ADA6FCB-1FC3-B443-90DF-EED7EF435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00C9FA5-7D2F-A94F-B8AC-C695979A5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95144-7875-1942-8BC9-C4E2F13399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3123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29A66C-21AE-3142-90F0-CF0326B5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F699A2A-8AE9-D647-BD43-0412D2617F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02F9553-DECA-3041-BA92-4C7B55793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76C83D9-874C-8540-AA5C-CC76ACD1C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12D4-CE21-0848-A753-7B2DAB70F64A}" type="datetimeFigureOut">
              <a:rPr lang="nl-NL" smtClean="0"/>
              <a:t>14-6-2021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09074CF-F989-154E-8A5F-2BE6609B6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96FFA68-57FB-3441-8405-D5592BFD6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95144-7875-1942-8BC9-C4E2F13399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868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C06E189-9B38-3048-99FA-377D254F3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3FCBDCC-C103-9C46-A912-36E80DF7C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1224D77-26EE-D94E-99F0-583829F012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412D4-CE21-0848-A753-7B2DAB70F64A}" type="datetimeFigureOut">
              <a:rPr lang="nl-NL" smtClean="0"/>
              <a:t>14-6-2021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612012-C0B3-4B48-A281-6F030C966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159A128-3F83-944B-910E-3928B0052C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95144-7875-1942-8BC9-C4E2F13399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4607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4" Type="http://schemas.openxmlformats.org/officeDocument/2006/relationships/image" Target="cid:image002.png@01D7509A.AF1789A0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252002F-BFDF-1446-8142-100ECF5BB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00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BFAB03B-3035-2548-ADF0-FC5A278FD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41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88A4145-DFE5-BE4A-9B99-8B8F52E44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50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ermafbeelding, persoon&#10;&#10;Automatisch gegenereerde beschrijving">
            <a:extLst>
              <a:ext uri="{FF2B5EF4-FFF2-40B4-BE49-F238E27FC236}">
                <a16:creationId xmlns:a16="http://schemas.microsoft.com/office/drawing/2014/main" id="{C10B0D71-5446-534C-B5C7-DFB213F3B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32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4E5DB29-1247-F846-938E-3A0A5B7EE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415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A98261B0-7DEF-1343-B3A7-F4FF21E05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38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8068CF61-0D1D-D94B-BEB1-6D5EAB024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888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62D0644-B876-0449-8063-15BD23EDA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479" y="0"/>
            <a:ext cx="89290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208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E90D039-C3F4-5646-90A6-3C362FEFD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99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D4A2710-F023-9341-A276-3F98D32C8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588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88632C5-1C2E-DA46-8B48-F9EEF765F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479" y="0"/>
            <a:ext cx="89290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189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80D09BF-22AD-AD40-9AE7-19841E7D6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77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2994952-464B-0342-B565-C8F5AD690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520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5FBC719-2F35-A842-AE6B-B4F6D4848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966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C2C914E-C861-6B4E-ACB1-F30B349A7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479" y="0"/>
            <a:ext cx="89290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660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5325ACF-DD1A-7C48-AB92-9AC5D3A78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479" y="0"/>
            <a:ext cx="8929042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0BEF4CB-9AE6-434D-AEB0-AFE08B972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479" y="0"/>
            <a:ext cx="8929042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089480D-A28B-204E-92DE-2350FC524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479" y="0"/>
            <a:ext cx="89290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368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F2DAB0E-8C14-3446-B7B2-1E6620785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479" y="0"/>
            <a:ext cx="89290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046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B70B538-446C-FC47-BF10-8551BC4BC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479" y="0"/>
            <a:ext cx="89290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318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0FE20DF-5D1E-E347-9B51-DB6672821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479" y="0"/>
            <a:ext cx="89290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114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EBA6219-C11D-634A-B5FD-56C35CADF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823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ermafbeelding, visitekaartje, fotolijstje&#10;&#10;Automatisch gegenereerde beschrijving">
            <a:extLst>
              <a:ext uri="{FF2B5EF4-FFF2-40B4-BE49-F238E27FC236}">
                <a16:creationId xmlns:a16="http://schemas.microsoft.com/office/drawing/2014/main" id="{82E6721B-BA5D-464E-BB5E-77FA227B5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2835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7B0B822E-7903-BF42-8AF1-EA1EDFAC0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32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9AC1CC67-9A30-CB40-9188-CE458E9B7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9787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C6FCF3C-DBE4-0A48-BAD2-31ABEEC39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894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29215D2-CC28-E64E-8A25-0BCE5AC8F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3341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B8C8639-C67B-584B-AC5D-E696020C4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533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6732B02-B623-AB45-98D1-994721C88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459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4DCFDAF-A530-F745-AB4C-F8DAEA25B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030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1745BBF-F635-AE41-972F-F4D47F059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447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A0D1087-7AB0-684B-BC28-C20F4D2DB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488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ersoon, schermafbeelding&#10;&#10;Automatisch gegenereerde beschrijving">
            <a:extLst>
              <a:ext uri="{FF2B5EF4-FFF2-40B4-BE49-F238E27FC236}">
                <a16:creationId xmlns:a16="http://schemas.microsoft.com/office/drawing/2014/main" id="{D9526FCD-1F75-4F49-84B7-1DFD1575E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479" y="0"/>
            <a:ext cx="89290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234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84246F7F-3F9C-BB4C-8805-3BD30C4BF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8927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7051D41-27F4-8646-897D-153BE3AF7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479" y="0"/>
            <a:ext cx="89290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72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ersoon, krant, groep&#10;&#10;Automatisch gegenereerde beschrijving">
            <a:extLst>
              <a:ext uri="{FF2B5EF4-FFF2-40B4-BE49-F238E27FC236}">
                <a16:creationId xmlns:a16="http://schemas.microsoft.com/office/drawing/2014/main" id="{527A027F-FDC3-8242-A0DD-505F2E6DD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193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94067F7-E5CA-7147-9FDA-34183B3F3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264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7315294-6E87-46E5-9618-FE19C253B7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177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Staat van buitenspelen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723900" y="1449422"/>
            <a:ext cx="10365632" cy="1803951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nl-NL" sz="2000" dirty="0"/>
              <a:t>3 op de 10 kinderen speelt </a:t>
            </a:r>
            <a:r>
              <a:rPr lang="nl-NL" sz="2000" b="1" dirty="0"/>
              <a:t>nooit of één keer per week</a:t>
            </a:r>
            <a:r>
              <a:rPr lang="nl-NL" sz="2000" dirty="0"/>
              <a:t> buiten </a:t>
            </a:r>
          </a:p>
          <a:p>
            <a:pPr lvl="0"/>
            <a:r>
              <a:rPr lang="nl-NL" sz="2000" dirty="0"/>
              <a:t>Ouders geven aan dat 15% van de kinderen </a:t>
            </a:r>
            <a:r>
              <a:rPr lang="nl-NL" sz="2000" b="1" dirty="0"/>
              <a:t>nooit</a:t>
            </a:r>
            <a:r>
              <a:rPr lang="nl-NL" sz="2000" dirty="0"/>
              <a:t> buiten speelt</a:t>
            </a:r>
          </a:p>
          <a:p>
            <a:r>
              <a:rPr lang="nl-NL" sz="2000" dirty="0"/>
              <a:t>Kinderen spelen steeds </a:t>
            </a:r>
            <a:r>
              <a:rPr lang="nl-NL" sz="2000" b="1" dirty="0"/>
              <a:t>minder buiten </a:t>
            </a:r>
            <a:endParaRPr lang="nl-NL" sz="2000" dirty="0"/>
          </a:p>
          <a:p>
            <a:r>
              <a:rPr lang="nl-NL" sz="2000" dirty="0"/>
              <a:t>Ouders en grootouders speelden </a:t>
            </a:r>
            <a:r>
              <a:rPr lang="nl-NL" sz="2000" b="1" dirty="0"/>
              <a:t>vaker buiten dan binnen </a:t>
            </a:r>
            <a:r>
              <a:rPr lang="nl-NL" sz="2000" dirty="0"/>
              <a:t>(69,63%) </a:t>
            </a:r>
          </a:p>
          <a:p>
            <a:r>
              <a:rPr lang="nl-NL" sz="2000" dirty="0"/>
              <a:t>Mate van buiten spelen hangt ook af van je </a:t>
            </a:r>
            <a:r>
              <a:rPr lang="nl-NL" sz="2000" b="1" dirty="0"/>
              <a:t>leef- en woonomgeving</a:t>
            </a:r>
          </a:p>
          <a:p>
            <a:endParaRPr lang="nl-NL" b="1" dirty="0"/>
          </a:p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endParaRPr lang="nl-NL" dirty="0"/>
          </a:p>
        </p:txBody>
      </p:sp>
      <p:graphicFrame>
        <p:nvGraphicFramePr>
          <p:cNvPr id="6" name="Chart 15">
            <a:extLst>
              <a:ext uri="{FF2B5EF4-FFF2-40B4-BE49-F238E27FC236}">
                <a16:creationId xmlns:a16="http://schemas.microsoft.com/office/drawing/2014/main" id="{1A568612-F732-467A-9BA9-AFEC7FB42C91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723900" y="3429000"/>
          <a:ext cx="5049454" cy="3063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Afbeelding 4">
            <a:extLst>
              <a:ext uri="{FF2B5EF4-FFF2-40B4-BE49-F238E27FC236}">
                <a16:creationId xmlns:a16="http://schemas.microsoft.com/office/drawing/2014/main" id="{50EB90F7-C103-4E46-9F47-84EEA4AAF08D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354" y="3801982"/>
            <a:ext cx="5994908" cy="26908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442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47105" y="688539"/>
            <a:ext cx="9697790" cy="803672"/>
          </a:xfrm>
        </p:spPr>
        <p:txBody>
          <a:bodyPr>
            <a:normAutofit fontScale="90000"/>
          </a:bodyPr>
          <a:lstStyle/>
          <a:p>
            <a:r>
              <a:rPr lang="nl-NL"/>
              <a:t>Waarom buitenspelen?</a:t>
            </a:r>
            <a:br>
              <a:rPr lang="nl-NL"/>
            </a:b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2"/>
          </p:nvPr>
        </p:nvSpPr>
        <p:spPr>
          <a:xfrm>
            <a:off x="8389855" y="1574276"/>
            <a:ext cx="2488325" cy="4700126"/>
          </a:xfrm>
        </p:spPr>
        <p:txBody>
          <a:bodyPr/>
          <a:lstStyle/>
          <a:p>
            <a:r>
              <a:rPr lang="nl-NL">
                <a:solidFill>
                  <a:srgbClr val="E95B11"/>
                </a:solidFill>
              </a:rPr>
              <a:t>Plezier!</a:t>
            </a:r>
          </a:p>
          <a:p>
            <a:r>
              <a:rPr lang="nl-NL">
                <a:solidFill>
                  <a:srgbClr val="E95B11"/>
                </a:solidFill>
              </a:rPr>
              <a:t>Ontwikkeling (fysiek, mentaal, sociaal)</a:t>
            </a:r>
          </a:p>
          <a:p>
            <a:r>
              <a:rPr lang="nl-NL">
                <a:solidFill>
                  <a:srgbClr val="E95B11"/>
                </a:solidFill>
              </a:rPr>
              <a:t>Gezondheid</a:t>
            </a:r>
          </a:p>
          <a:p>
            <a:pPr marL="0" indent="0">
              <a:buNone/>
            </a:pPr>
            <a:endParaRPr lang="nl-NL"/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3074" name="Picture 2" descr="https://jantjebeton.nl/uploads/images/hersenen_spelen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29" y="1283644"/>
            <a:ext cx="7286919" cy="506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14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47105" y="688539"/>
            <a:ext cx="9697790" cy="803672"/>
          </a:xfrm>
        </p:spPr>
        <p:txBody>
          <a:bodyPr>
            <a:normAutofit fontScale="90000"/>
          </a:bodyPr>
          <a:lstStyle/>
          <a:p>
            <a:r>
              <a:rPr lang="nl-NL"/>
              <a:t>Waarom buitenspelen?</a:t>
            </a:r>
            <a:br>
              <a:rPr lang="nl-NL"/>
            </a:b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2"/>
          </p:nvPr>
        </p:nvSpPr>
        <p:spPr>
          <a:xfrm>
            <a:off x="7805393" y="1574276"/>
            <a:ext cx="3072787" cy="470012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nl-NL" b="1">
                <a:solidFill>
                  <a:srgbClr val="E95B11"/>
                </a:solidFill>
              </a:rPr>
              <a:t>Spelen in de natuur</a:t>
            </a:r>
          </a:p>
          <a:p>
            <a:r>
              <a:rPr lang="nl-NL">
                <a:solidFill>
                  <a:srgbClr val="E95B11"/>
                </a:solidFill>
              </a:rPr>
              <a:t>Natuur positief effect op ontwikkeling en gezondheid</a:t>
            </a:r>
          </a:p>
          <a:p>
            <a:r>
              <a:rPr lang="nl-NL">
                <a:solidFill>
                  <a:srgbClr val="E95B11"/>
                </a:solidFill>
              </a:rPr>
              <a:t>Fantasierijker spelen</a:t>
            </a:r>
          </a:p>
          <a:p>
            <a:r>
              <a:rPr lang="nl-NL">
                <a:solidFill>
                  <a:srgbClr val="E95B11"/>
                </a:solidFill>
              </a:rPr>
              <a:t>Langduriger spelen</a:t>
            </a:r>
          </a:p>
          <a:p>
            <a:r>
              <a:rPr lang="nl-NL">
                <a:solidFill>
                  <a:srgbClr val="E95B11"/>
                </a:solidFill>
              </a:rPr>
              <a:t>Meer samen spelen </a:t>
            </a:r>
          </a:p>
          <a:p>
            <a:r>
              <a:rPr lang="nl-NL" b="0" i="0">
                <a:solidFill>
                  <a:srgbClr val="E95B11"/>
                </a:solidFill>
                <a:effectLst/>
                <a:latin typeface="open-sans"/>
              </a:rPr>
              <a:t>Zorgzamer voor natuur en dieren</a:t>
            </a:r>
            <a:endParaRPr lang="nl-NL"/>
          </a:p>
        </p:txBody>
      </p: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9C6FA6D1-0D4D-4927-AC8E-91B53B63776E}"/>
              </a:ext>
            </a:extLst>
          </p:cNvPr>
          <p:cNvPicPr>
            <a:picLocks noGrp="1"/>
          </p:cNvPicPr>
          <p:nvPr>
            <p:ph type="pic" sz="quarter" idx="13"/>
          </p:nvPr>
        </p:nvPicPr>
        <p:blipFill>
          <a:blip r:embed="rId2"/>
          <a:srcRect l="16797" r="16797"/>
          <a:stretch>
            <a:fillRect/>
          </a:stretch>
        </p:blipFill>
        <p:spPr>
          <a:xfrm>
            <a:off x="819150" y="1348250"/>
            <a:ext cx="6618598" cy="470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74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A39DA2E-C6CA-477A-92F1-AA2A5A49B5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678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512" y="206790"/>
            <a:ext cx="11798975" cy="6444419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1648326" y="617788"/>
            <a:ext cx="9059779" cy="189681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63841" y="617787"/>
            <a:ext cx="9244264" cy="2493057"/>
          </a:xfrm>
        </p:spPr>
        <p:txBody>
          <a:bodyPr/>
          <a:lstStyle/>
          <a:p>
            <a:r>
              <a:rPr lang="nl-NL" sz="3600" b="1" i="1" cap="none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</a:t>
            </a:r>
            <a:r>
              <a:rPr lang="nl-NL" sz="3600" b="1" cap="none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Als ik naar de hockey ga, zegt mama </a:t>
            </a:r>
            <a:r>
              <a:rPr lang="nl-NL" sz="3600" b="1" i="1" cap="none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“veel plezier” </a:t>
            </a:r>
            <a:r>
              <a:rPr lang="nl-NL" sz="3600" b="1" cap="none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als ik ga buitenspelen zegt ze</a:t>
            </a:r>
            <a:r>
              <a:rPr lang="nl-NL" sz="3600" b="1" i="1" cap="none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“doe voorzichtig!”’</a:t>
            </a:r>
            <a:br>
              <a:rPr lang="nl-NL" sz="3600" b="1" i="1" cap="none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nl-NL" sz="3600" b="1" cap="none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E2622B7-F434-4162-B99C-5EAC4A8B9C9E}"/>
              </a:ext>
            </a:extLst>
          </p:cNvPr>
          <p:cNvSpPr txBox="1"/>
          <p:nvPr/>
        </p:nvSpPr>
        <p:spPr>
          <a:xfrm rot="20640362">
            <a:off x="352257" y="2733470"/>
            <a:ext cx="4173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/>
              <a:t> </a:t>
            </a:r>
            <a:r>
              <a:rPr lang="nl-NL" sz="2800">
                <a:solidFill>
                  <a:schemeClr val="bg1"/>
                </a:solidFill>
              </a:rPr>
              <a:t>Rol ouders? </a:t>
            </a:r>
          </a:p>
        </p:txBody>
      </p:sp>
    </p:spTree>
    <p:extLst>
      <p:ext uri="{BB962C8B-B14F-4D97-AF65-F5344CB8AC3E}">
        <p14:creationId xmlns:p14="http://schemas.microsoft.com/office/powerpoint/2010/main" val="353407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6E267F2-FE0C-48A7-B65E-361B584672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4404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F486778-10DE-49A8-944D-8C0BBA1629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065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4E34D02-AC48-4CB0-9169-CBD583FB2B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93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C406481-9461-AB44-BE9B-2F0770A33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9641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7C48023-E04E-48F9-BA44-438C9AC99D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853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F0B6D5D-64DC-EF43-B15E-D1E180466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8806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gras&#10;&#10;Automatisch gegenereerde beschrijving">
            <a:extLst>
              <a:ext uri="{FF2B5EF4-FFF2-40B4-BE49-F238E27FC236}">
                <a16:creationId xmlns:a16="http://schemas.microsoft.com/office/drawing/2014/main" id="{E03EE61F-C163-4B4E-ABBB-BF5532666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798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buiten&#10;&#10;Automatisch gegenereerde beschrijving">
            <a:extLst>
              <a:ext uri="{FF2B5EF4-FFF2-40B4-BE49-F238E27FC236}">
                <a16:creationId xmlns:a16="http://schemas.microsoft.com/office/drawing/2014/main" id="{D4E0BB75-E1C7-384C-BD93-885CF1D7D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870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aart&#10;&#10;Automatisch gegenereerde beschrijving">
            <a:extLst>
              <a:ext uri="{FF2B5EF4-FFF2-40B4-BE49-F238E27FC236}">
                <a16:creationId xmlns:a16="http://schemas.microsoft.com/office/drawing/2014/main" id="{5E13CA75-4B10-7A4D-9F19-5A7AC2C91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0862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53E4C14-05F8-2B4A-A764-542F4ECA4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3155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FACE282-8149-044A-9E07-F61AABBF0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59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6A523FC-458B-4A4C-9874-FBAE94A08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8287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B52A5DD-6FD2-6944-AE69-C74AB79B1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8135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6F1FB9C-8B3E-7E4C-BCAD-291A2C260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910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15D3C50-2080-554C-B0C8-EBCFAC4A1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778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port&#10;&#10;Automatisch gegenereerde beschrijving">
            <a:extLst>
              <a:ext uri="{FF2B5EF4-FFF2-40B4-BE49-F238E27FC236}">
                <a16:creationId xmlns:a16="http://schemas.microsoft.com/office/drawing/2014/main" id="{24C92740-C5C7-FB48-ABB1-D9B8559E1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713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BC933D9-60B7-DE44-BD99-12B2AB8D3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7288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92636F5-DE95-B844-BFEC-C7CF51454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284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7907C232-6D24-EA4F-9234-3878EDF3E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597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67A4F36-408B-5C4D-8C07-1FFAF9C90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7939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04922CD-1340-284F-8F6D-216296B49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42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8E95D28-1A5F-704B-A4FA-07F065A20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8828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FAE6B9C-2C63-AB46-A5FA-AF47B39F4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7877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8BFB2A0-6141-4815-99AA-7AEEC39A5D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022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5C12BEB-4433-554B-B5FA-4626036C1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3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620A148-EC52-A04F-95F7-581BC5AA7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619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0C7788D-D834-A544-A1AA-4B094333E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06063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951</TotalTime>
  <Words>159</Words>
  <Application>Microsoft Office PowerPoint</Application>
  <PresentationFormat>Breedbeeld</PresentationFormat>
  <Paragraphs>31</Paragraphs>
  <Slides>68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68</vt:i4>
      </vt:variant>
    </vt:vector>
  </HeadingPairs>
  <TitlesOfParts>
    <vt:vector size="74" baseType="lpstr">
      <vt:lpstr>Arial</vt:lpstr>
      <vt:lpstr>Calibri</vt:lpstr>
      <vt:lpstr>Calibri Light</vt:lpstr>
      <vt:lpstr>open-sans</vt:lpstr>
      <vt:lpstr>Tahoma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Staat van buitenspelen</vt:lpstr>
      <vt:lpstr>Waarom buitenspelen? </vt:lpstr>
      <vt:lpstr>Waarom buitenspelen? </vt:lpstr>
      <vt:lpstr>PowerPoint-presentatie</vt:lpstr>
      <vt:lpstr>‘Als ik naar de hockey ga, zegt mama “veel plezier” en als ik ga buitenspelen zegt ze “doe voorzichtig!”’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Joanie Deerenberg</dc:creator>
  <cp:lastModifiedBy>Ornella van der Ende</cp:lastModifiedBy>
  <cp:revision>20</cp:revision>
  <dcterms:created xsi:type="dcterms:W3CDTF">2021-06-08T05:55:26Z</dcterms:created>
  <dcterms:modified xsi:type="dcterms:W3CDTF">2021-06-14T13:19:37Z</dcterms:modified>
</cp:coreProperties>
</file>